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311" r:id="rId5"/>
    <p:sldId id="295" r:id="rId6"/>
    <p:sldId id="304" r:id="rId7"/>
    <p:sldId id="305" r:id="rId8"/>
    <p:sldId id="306" r:id="rId9"/>
    <p:sldId id="307" r:id="rId10"/>
    <p:sldId id="303" r:id="rId11"/>
    <p:sldId id="308" r:id="rId12"/>
    <p:sldId id="267" r:id="rId13"/>
    <p:sldId id="279" r:id="rId14"/>
    <p:sldId id="280" r:id="rId15"/>
    <p:sldId id="309" r:id="rId16"/>
    <p:sldId id="310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361" autoAdjust="0"/>
    <p:restoredTop sz="86724" autoAdjust="0"/>
  </p:normalViewPr>
  <p:slideViewPr>
    <p:cSldViewPr>
      <p:cViewPr varScale="1">
        <p:scale>
          <a:sx n="95" d="100"/>
          <a:sy n="95" d="100"/>
        </p:scale>
        <p:origin x="1218" y="9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54D7D-CB92-47C0-B58D-CED08FE47E0E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96DAB-D648-4B09-8068-37D840F3E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71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Figure 1: experimental design. Mice fecal samples for the 16S sequencing were collected individually at 3 timepoints – at the end of the 2-week equalization period (Week 0), at an early timepoint (Week 1) and at a late timepoint (Week 4 or Week 8). Samples used for metabolite analysis were collected at an early and a late timepoints (Weeks 2 and Week 6 respectively).</a:t>
            </a:r>
            <a:endParaRPr lang="en-US" sz="1800" kern="100" dirty="0">
              <a:effectLst/>
              <a:latin typeface="Arial" panose="020B06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0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965B7-6BE0-AA4C-AC2D-4D5A3569E3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88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9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96DAB-D648-4B09-8068-37D840F3E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5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9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6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11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4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5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6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8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8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2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2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2135-01CE-4CE4-9278-98ED54193CF8}" type="datetimeFigureOut">
              <a:rPr lang="en-US" smtClean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A7089-3CB5-4F91-B1E0-DE4006092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4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jpeg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D4A2-CE7F-43B4-A6B0-E04D5CD4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Renyi’s</a:t>
            </a:r>
            <a:r>
              <a:rPr lang="en-US" dirty="0"/>
              <a:t> comments, 03/27/21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DD5F1-3F6F-425B-BEDF-BE209DA5B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417638"/>
            <a:ext cx="10969943" cy="4876799"/>
          </a:xfrm>
        </p:spPr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Cranberry diet was not included in the Results section, but it's in the title and included in  the figures.  Need to include or exclude cranberry for all parts.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figure labelling is not consistent. timepoint Week_4 in Fig 1 but week_8 in Fig. 4. and labels such  Con_PEI_18, con_PEI_19 , are confusing ( I know 18 and 19 refer to the year the experiments were performed, but not relevant here)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circle figures (Fig 5-7) are hard to understand for average readers.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16s sequencing data, raw and analyzed, may need to be uploaded to NCBI GEO.</a:t>
            </a:r>
          </a:p>
        </p:txBody>
      </p:sp>
    </p:spTree>
    <p:extLst>
      <p:ext uri="{BB962C8B-B14F-4D97-AF65-F5344CB8AC3E}">
        <p14:creationId xmlns:p14="http://schemas.microsoft.com/office/powerpoint/2010/main" val="359038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47B7B-8D09-A74D-8456-A0C82E4AD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2" t="7279"/>
          <a:stretch/>
        </p:blipFill>
        <p:spPr>
          <a:xfrm>
            <a:off x="620506" y="1673603"/>
            <a:ext cx="4765234" cy="3815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251D6-076B-CB4E-BE2B-BD43ACF05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63" t="9597" r="20149" b="8546"/>
          <a:stretch/>
        </p:blipFill>
        <p:spPr>
          <a:xfrm>
            <a:off x="5848283" y="1828800"/>
            <a:ext cx="3679758" cy="3368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E40152-7DBF-0447-A0FA-D0342021AE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75" t="21941" r="9197" b="20297"/>
          <a:stretch/>
        </p:blipFill>
        <p:spPr>
          <a:xfrm>
            <a:off x="9558204" y="1848777"/>
            <a:ext cx="2125228" cy="2875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9412" y="24033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3443" y="12192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8212" y="127355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0933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30E820-816D-6D4A-8376-60B073BC0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2" t="7700" r="22996" b="7489"/>
          <a:stretch/>
        </p:blipFill>
        <p:spPr>
          <a:xfrm>
            <a:off x="289283" y="1724616"/>
            <a:ext cx="3191478" cy="3257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33D540-218A-EB47-BB4D-FFE7EBF8E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3" t="20084" r="12807" b="19831"/>
          <a:stretch/>
        </p:blipFill>
        <p:spPr>
          <a:xfrm>
            <a:off x="3493778" y="1643891"/>
            <a:ext cx="2419238" cy="3418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A30074-E5DA-A64A-BC50-E8D04422D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80" t="7583" r="23443" b="7605"/>
          <a:stretch/>
        </p:blipFill>
        <p:spPr>
          <a:xfrm>
            <a:off x="6455564" y="1643891"/>
            <a:ext cx="3126719" cy="3257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AA991-AFE7-EE44-AA25-9A1D8961F6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87" t="22584" r="8966" b="21555"/>
          <a:stretch/>
        </p:blipFill>
        <p:spPr>
          <a:xfrm>
            <a:off x="9535060" y="1643893"/>
            <a:ext cx="2478656" cy="3376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9412" y="24033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73" y="12518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55564" y="126813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741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C8E05-12A0-49C5-A312-0B1CEDF69779}"/>
              </a:ext>
            </a:extLst>
          </p:cNvPr>
          <p:cNvSpPr txBox="1"/>
          <p:nvPr/>
        </p:nvSpPr>
        <p:spPr>
          <a:xfrm>
            <a:off x="445434" y="343404"/>
            <a:ext cx="440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8: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Aminoacids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(Experiment 3 only)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D8D7652-FC2D-4871-9A46-F5A7F0E5B1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066800"/>
            <a:ext cx="5534413" cy="5534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7B86B-F58F-45F3-B8BC-3645DE9F2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8212" y="1066800"/>
            <a:ext cx="5534414" cy="553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7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C8E05-12A0-49C5-A312-0B1CEDF69779}"/>
              </a:ext>
            </a:extLst>
          </p:cNvPr>
          <p:cNvSpPr txBox="1"/>
          <p:nvPr/>
        </p:nvSpPr>
        <p:spPr>
          <a:xfrm>
            <a:off x="445434" y="343404"/>
            <a:ext cx="692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8: COMBI data integration – microbial counts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aminoacids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8381A-D434-4832-9077-E933584F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939957"/>
            <a:ext cx="6462006" cy="5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4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9E612EC-8144-4F73-B6DA-EA3781764D09}"/>
              </a:ext>
            </a:extLst>
          </p:cNvPr>
          <p:cNvSpPr txBox="1"/>
          <p:nvPr/>
        </p:nvSpPr>
        <p:spPr>
          <a:xfrm>
            <a:off x="6366983" y="1447800"/>
            <a:ext cx="4177018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: Groups 1, 3, 5, 6, 9 and 10 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DCCC31B8-DFB1-43B2-9EE2-49D9D2732F66}"/>
              </a:ext>
            </a:extLst>
          </p:cNvPr>
          <p:cNvSpPr/>
          <p:nvPr/>
        </p:nvSpPr>
        <p:spPr>
          <a:xfrm rot="16200000">
            <a:off x="8125969" y="-1275394"/>
            <a:ext cx="517242" cy="686051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B846B6-100C-4330-B991-5730350A2BCC}"/>
              </a:ext>
            </a:extLst>
          </p:cNvPr>
          <p:cNvGrpSpPr/>
          <p:nvPr/>
        </p:nvGrpSpPr>
        <p:grpSpPr>
          <a:xfrm>
            <a:off x="4261694" y="3766591"/>
            <a:ext cx="7655021" cy="710592"/>
            <a:chOff x="2341692" y="3971289"/>
            <a:chExt cx="6168054" cy="6871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EC3EB-3728-4AEA-9DAB-3F454CCFC8D6}"/>
                </a:ext>
              </a:extLst>
            </p:cNvPr>
            <p:cNvGrpSpPr/>
            <p:nvPr/>
          </p:nvGrpSpPr>
          <p:grpSpPr>
            <a:xfrm>
              <a:off x="2871401" y="3982714"/>
              <a:ext cx="5510599" cy="282911"/>
              <a:chOff x="2871401" y="3940268"/>
              <a:chExt cx="5510599" cy="282911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7" name="Flowchart: Process 56">
                <a:extLst>
                  <a:ext uri="{FF2B5EF4-FFF2-40B4-BE49-F238E27FC236}">
                    <a16:creationId xmlns:a16="http://schemas.microsoft.com/office/drawing/2014/main" id="{7E8069FA-2A33-4C0F-8542-7635E007A7A5}"/>
                  </a:ext>
                </a:extLst>
              </p:cNvPr>
              <p:cNvSpPr/>
              <p:nvPr/>
            </p:nvSpPr>
            <p:spPr>
              <a:xfrm>
                <a:off x="2871401" y="3940268"/>
                <a:ext cx="838201" cy="282911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Flowchart: Process 57">
                <a:extLst>
                  <a:ext uri="{FF2B5EF4-FFF2-40B4-BE49-F238E27FC236}">
                    <a16:creationId xmlns:a16="http://schemas.microsoft.com/office/drawing/2014/main" id="{41C90006-627B-47B7-9719-AFD9FD1309A6}"/>
                  </a:ext>
                </a:extLst>
              </p:cNvPr>
              <p:cNvSpPr/>
              <p:nvPr/>
            </p:nvSpPr>
            <p:spPr>
              <a:xfrm>
                <a:off x="3694913" y="3943943"/>
                <a:ext cx="4687087" cy="277001"/>
              </a:xfrm>
              <a:prstGeom prst="flowChartProcess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293A8A-77D7-4418-9594-D0DB76740035}"/>
                </a:ext>
              </a:extLst>
            </p:cNvPr>
            <p:cNvSpPr txBox="1"/>
            <p:nvPr/>
          </p:nvSpPr>
          <p:spPr>
            <a:xfrm>
              <a:off x="2341692" y="4301284"/>
              <a:ext cx="6168054" cy="35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Arial" panose="020B0604020202020204" pitchFamily="34" charset="0"/>
                  <a:cs typeface="Arial" panose="020B0604020202020204" pitchFamily="34" charset="0"/>
                </a:rPr>
                <a:t>Week               0           1          2                   4                     6                    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7E2EBB0-FC61-4C76-AFF1-59FFE6422F4D}"/>
                </a:ext>
              </a:extLst>
            </p:cNvPr>
            <p:cNvSpPr txBox="1"/>
            <p:nvPr/>
          </p:nvSpPr>
          <p:spPr>
            <a:xfrm>
              <a:off x="8254254" y="3971289"/>
              <a:ext cx="255492" cy="341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CDD03F1-876A-4A34-9BB0-3BC90DBB374F}"/>
              </a:ext>
            </a:extLst>
          </p:cNvPr>
          <p:cNvSpPr txBox="1"/>
          <p:nvPr/>
        </p:nvSpPr>
        <p:spPr>
          <a:xfrm>
            <a:off x="6501439" y="2540519"/>
            <a:ext cx="5146956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 + 0.05% PEITC Groups 2, 4,8 and 12</a:t>
            </a:r>
          </a:p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  + Cranberry: Groups 7 and 11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5F2D4942-3F9E-46F4-97D5-B3A2AD5AD21A}"/>
              </a:ext>
            </a:extLst>
          </p:cNvPr>
          <p:cNvSpPr/>
          <p:nvPr/>
        </p:nvSpPr>
        <p:spPr>
          <a:xfrm rot="16200000">
            <a:off x="8625723" y="586213"/>
            <a:ext cx="517241" cy="58173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2F21AE-6306-4CE4-AE78-F8D279AC45BB}"/>
              </a:ext>
            </a:extLst>
          </p:cNvPr>
          <p:cNvSpPr txBox="1"/>
          <p:nvPr/>
        </p:nvSpPr>
        <p:spPr>
          <a:xfrm>
            <a:off x="6639905" y="374474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0" name="Down Arrow 12">
            <a:extLst>
              <a:ext uri="{FF2B5EF4-FFF2-40B4-BE49-F238E27FC236}">
                <a16:creationId xmlns:a16="http://schemas.microsoft.com/office/drawing/2014/main" id="{4A8AD314-084C-42D5-BD2C-B26E6F0C4050}"/>
              </a:ext>
            </a:extLst>
          </p:cNvPr>
          <p:cNvSpPr/>
          <p:nvPr/>
        </p:nvSpPr>
        <p:spPr>
          <a:xfrm rot="10800000">
            <a:off x="5284358" y="4196461"/>
            <a:ext cx="285855" cy="40144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823F02-690A-4EFC-BF13-E219A3642629}"/>
              </a:ext>
            </a:extLst>
          </p:cNvPr>
          <p:cNvSpPr txBox="1"/>
          <p:nvPr/>
        </p:nvSpPr>
        <p:spPr>
          <a:xfrm>
            <a:off x="4261695" y="4583056"/>
            <a:ext cx="2366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Gut microbiota equalization period (2 weeks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85D3E0EC-6223-4AE9-963E-4705016C2526}"/>
              </a:ext>
            </a:extLst>
          </p:cNvPr>
          <p:cNvSpPr/>
          <p:nvPr/>
        </p:nvSpPr>
        <p:spPr>
          <a:xfrm rot="16200000">
            <a:off x="5189515" y="2991692"/>
            <a:ext cx="517250" cy="10064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613D14-ED52-44DB-A12B-52CEEB8777DD}"/>
              </a:ext>
            </a:extLst>
          </p:cNvPr>
          <p:cNvSpPr txBox="1"/>
          <p:nvPr/>
        </p:nvSpPr>
        <p:spPr>
          <a:xfrm>
            <a:off x="4515486" y="2413484"/>
            <a:ext cx="1831595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AIN93M:  Groups 2, 4,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7, 8, 11 and 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333A79-9CE3-4EA3-B2DE-EF726E1209AB}"/>
              </a:ext>
            </a:extLst>
          </p:cNvPr>
          <p:cNvSpPr txBox="1"/>
          <p:nvPr/>
        </p:nvSpPr>
        <p:spPr>
          <a:xfrm>
            <a:off x="344842" y="1289953"/>
            <a:ext cx="3962837" cy="427809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1: 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Group1: Nrf2-/-, AIN93M (N=3)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Group2: Nrf2-/-, PEITC (N=3)</a:t>
            </a:r>
          </a:p>
          <a:p>
            <a:endParaRPr lang="en-US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2: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Group3: WT, AIN93M (N=5)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Group4: WT, PEITC (N=5)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3: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Group5: WT, AIN93M (N=3)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Group6: WT, AIN93M, DSS (N=3)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Group7: WT, Cranberry, DSS (N=3)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Group8: WT, PEITC, DSS (N=3)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Group9: Nrf2-/-, AIN93M (N=3)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Group10: Nrf2-/-, AIN93M, DSS (N=3)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Group11: Nrf2-/-, Cranberry, DSS (N=3)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Group12: Nrf2-/-, PEITC, DSS (N=3)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4154AF-DF5B-490F-9337-6C29E90ED384}"/>
              </a:ext>
            </a:extLst>
          </p:cNvPr>
          <p:cNvSpPr txBox="1"/>
          <p:nvPr/>
        </p:nvSpPr>
        <p:spPr>
          <a:xfrm>
            <a:off x="5803759" y="374474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12E8B-35FB-4D94-9226-D0721BF63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03" y="3726899"/>
            <a:ext cx="377985" cy="4328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B4AC7A4-7ABA-4172-AC54-654AEEF93C14}"/>
              </a:ext>
            </a:extLst>
          </p:cNvPr>
          <p:cNvSpPr txBox="1"/>
          <p:nvPr/>
        </p:nvSpPr>
        <p:spPr>
          <a:xfrm>
            <a:off x="8760913" y="3732853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A751C-A0D1-40FC-9D55-628D511CCC81}"/>
              </a:ext>
            </a:extLst>
          </p:cNvPr>
          <p:cNvSpPr txBox="1"/>
          <p:nvPr/>
        </p:nvSpPr>
        <p:spPr>
          <a:xfrm>
            <a:off x="10214159" y="3766940"/>
            <a:ext cx="319482" cy="36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53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C8E05-12A0-49C5-A312-0B1CEDF69779}"/>
              </a:ext>
            </a:extLst>
          </p:cNvPr>
          <p:cNvSpPr txBox="1"/>
          <p:nvPr/>
        </p:nvSpPr>
        <p:spPr>
          <a:xfrm>
            <a:off x="445434" y="343404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2: 16S sequencing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92DAC-5573-4FFB-95F7-F3322B2030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65"/>
          <a:stretch/>
        </p:blipFill>
        <p:spPr>
          <a:xfrm>
            <a:off x="608012" y="1437260"/>
            <a:ext cx="5210529" cy="3972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1D312-8151-4E92-BE1F-B690DAC15F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1437260"/>
            <a:ext cx="3787725" cy="37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2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C8E05-12A0-49C5-A312-0B1CEDF69779}"/>
              </a:ext>
            </a:extLst>
          </p:cNvPr>
          <p:cNvSpPr txBox="1"/>
          <p:nvPr/>
        </p:nvSpPr>
        <p:spPr>
          <a:xfrm>
            <a:off x="445434" y="343404"/>
            <a:ext cx="663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Table 1: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OTUs mapping to Kingdoms. Number of OUT (% total)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E17823-E62F-4C86-B5F1-48F7E0D56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45924"/>
              </p:ext>
            </p:extLst>
          </p:nvPr>
        </p:nvGraphicFramePr>
        <p:xfrm>
          <a:off x="1598612" y="2388870"/>
          <a:ext cx="8112478" cy="20802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30819">
                  <a:extLst>
                    <a:ext uri="{9D8B030D-6E8A-4147-A177-3AD203B41FA5}">
                      <a16:colId xmlns:a16="http://schemas.microsoft.com/office/drawing/2014/main" val="3631068050"/>
                    </a:ext>
                  </a:extLst>
                </a:gridCol>
                <a:gridCol w="2366861">
                  <a:extLst>
                    <a:ext uri="{9D8B030D-6E8A-4147-A177-3AD203B41FA5}">
                      <a16:colId xmlns:a16="http://schemas.microsoft.com/office/drawing/2014/main" val="530586485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709851229"/>
                    </a:ext>
                  </a:extLst>
                </a:gridCol>
                <a:gridCol w="1904998">
                  <a:extLst>
                    <a:ext uri="{9D8B030D-6E8A-4147-A177-3AD203B41FA5}">
                      <a16:colId xmlns:a16="http://schemas.microsoft.com/office/drawing/2014/main" val="22756009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Kingdom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Experiment 1: </a:t>
                      </a: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Nrf2 KO Mice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Experiment 2: </a:t>
                      </a: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WT Mice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1450" marR="1714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Experiment 3:</a:t>
                      </a: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WT and Nrf2 KO</a:t>
                      </a:r>
                    </a:p>
                  </a:txBody>
                  <a:tcPr marL="171450" marR="171450" marT="95250" marB="95250" anchor="ctr"/>
                </a:tc>
                <a:extLst>
                  <a:ext uri="{0D108BD9-81ED-4DB2-BD59-A6C34878D82A}">
                    <a16:rowId xmlns:a16="http://schemas.microsoft.com/office/drawing/2014/main" val="3721234630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Bacteria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10,197 (94.78%)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7,994 (98.34%)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7,558 (96.07%)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545194544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Eukaryota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472 (4.39%)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116 (1.43%)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232 (2.95%)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3426343939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Unknown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86 (0.80%)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19 (0.23%)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75 (0.95%)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225873562"/>
                  </a:ext>
                </a:extLst>
              </a:tr>
              <a:tr h="34254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Archaea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4 (0.04%)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0 (0%)</a:t>
                      </a:r>
                    </a:p>
                  </a:txBody>
                  <a:tcPr marL="95250" marR="9525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 (0.03%)</a:t>
                      </a:r>
                    </a:p>
                  </a:txBody>
                  <a:tcPr marL="95250" marR="95250" marT="76200" marB="76200" anchor="ctr"/>
                </a:tc>
                <a:extLst>
                  <a:ext uri="{0D108BD9-81ED-4DB2-BD59-A6C34878D82A}">
                    <a16:rowId xmlns:a16="http://schemas.microsoft.com/office/drawing/2014/main" val="274477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873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C8E05-12A0-49C5-A312-0B1CEDF69779}"/>
              </a:ext>
            </a:extLst>
          </p:cNvPr>
          <p:cNvSpPr txBox="1"/>
          <p:nvPr/>
        </p:nvSpPr>
        <p:spPr>
          <a:xfrm>
            <a:off x="445434" y="343404"/>
            <a:ext cx="461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3: Shannon’s index (Alpha Diversity)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C4910-A2EB-41C9-B86B-8E79B4A75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70" y="1576220"/>
            <a:ext cx="5558340" cy="370556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2E97769-1E8F-4B05-AE24-5DF74525B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43" y="1295400"/>
            <a:ext cx="5609309" cy="46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80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C8E05-12A0-49C5-A312-0B1CEDF69779}"/>
              </a:ext>
            </a:extLst>
          </p:cNvPr>
          <p:cNvSpPr txBox="1"/>
          <p:nvPr/>
        </p:nvSpPr>
        <p:spPr>
          <a:xfrm>
            <a:off x="445434" y="343404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Figure4: Bacteroidetes vs. Firmicutes. Experiments 1 and 2 (left), and 3 (right).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3CCC6AB-ECB7-4031-B600-0BF9B0F76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40932"/>
            <a:ext cx="5298756" cy="3974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06DD2D-A967-4DED-B27E-C5F36CDF4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2561" y="1543048"/>
            <a:ext cx="5562601" cy="41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8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C9CBD70-07FC-43E7-810F-C024954F5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091137"/>
              </p:ext>
            </p:extLst>
          </p:nvPr>
        </p:nvGraphicFramePr>
        <p:xfrm>
          <a:off x="3433762" y="5202555"/>
          <a:ext cx="50419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528">
                  <a:extLst>
                    <a:ext uri="{9D8B030D-6E8A-4147-A177-3AD203B41FA5}">
                      <a16:colId xmlns:a16="http://schemas.microsoft.com/office/drawing/2014/main" val="3370418247"/>
                    </a:ext>
                  </a:extLst>
                </a:gridCol>
                <a:gridCol w="826593">
                  <a:extLst>
                    <a:ext uri="{9D8B030D-6E8A-4147-A177-3AD203B41FA5}">
                      <a16:colId xmlns:a16="http://schemas.microsoft.com/office/drawing/2014/main" val="3812241527"/>
                    </a:ext>
                  </a:extLst>
                </a:gridCol>
                <a:gridCol w="826593">
                  <a:extLst>
                    <a:ext uri="{9D8B030D-6E8A-4147-A177-3AD203B41FA5}">
                      <a16:colId xmlns:a16="http://schemas.microsoft.com/office/drawing/2014/main" val="3606934122"/>
                    </a:ext>
                  </a:extLst>
                </a:gridCol>
                <a:gridCol w="826593">
                  <a:extLst>
                    <a:ext uri="{9D8B030D-6E8A-4147-A177-3AD203B41FA5}">
                      <a16:colId xmlns:a16="http://schemas.microsoft.com/office/drawing/2014/main" val="392505093"/>
                    </a:ext>
                  </a:extLst>
                </a:gridCol>
                <a:gridCol w="826593">
                  <a:extLst>
                    <a:ext uri="{9D8B030D-6E8A-4147-A177-3AD203B41FA5}">
                      <a16:colId xmlns:a16="http://schemas.microsoft.com/office/drawing/2014/main" val="25299176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Genotype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Week 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Week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Week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1637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Wild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AIN93M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1.66(0.15)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0.97(0.04)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1.04(0.12)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5852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Wild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PEITC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1.72(0.26)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0.98(0.1)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1.11(0.09)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60837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Nrf2 KO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AIN93M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2.02(0.27)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1.43(0.12)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87970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Nrf2 KO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PEITC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1.52(0.11)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1.51(0.15)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1191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Nrf2 KO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Pooled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2.15(0.35)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573592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DF7360-90C2-4DE4-902D-CCB24FCD9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063283"/>
              </p:ext>
            </p:extLst>
          </p:nvPr>
        </p:nvGraphicFramePr>
        <p:xfrm>
          <a:off x="315910" y="1981200"/>
          <a:ext cx="5651500" cy="1642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999">
                  <a:extLst>
                    <a:ext uri="{9D8B030D-6E8A-4147-A177-3AD203B41FA5}">
                      <a16:colId xmlns:a16="http://schemas.microsoft.com/office/drawing/2014/main" val="3145492792"/>
                    </a:ext>
                  </a:extLst>
                </a:gridCol>
                <a:gridCol w="826817">
                  <a:extLst>
                    <a:ext uri="{9D8B030D-6E8A-4147-A177-3AD203B41FA5}">
                      <a16:colId xmlns:a16="http://schemas.microsoft.com/office/drawing/2014/main" val="1896497801"/>
                    </a:ext>
                  </a:extLst>
                </a:gridCol>
                <a:gridCol w="826817">
                  <a:extLst>
                    <a:ext uri="{9D8B030D-6E8A-4147-A177-3AD203B41FA5}">
                      <a16:colId xmlns:a16="http://schemas.microsoft.com/office/drawing/2014/main" val="270732194"/>
                    </a:ext>
                  </a:extLst>
                </a:gridCol>
                <a:gridCol w="826817">
                  <a:extLst>
                    <a:ext uri="{9D8B030D-6E8A-4147-A177-3AD203B41FA5}">
                      <a16:colId xmlns:a16="http://schemas.microsoft.com/office/drawing/2014/main" val="2206777069"/>
                    </a:ext>
                  </a:extLst>
                </a:gridCol>
                <a:gridCol w="826817">
                  <a:extLst>
                    <a:ext uri="{9D8B030D-6E8A-4147-A177-3AD203B41FA5}">
                      <a16:colId xmlns:a16="http://schemas.microsoft.com/office/drawing/2014/main" val="3582005860"/>
                    </a:ext>
                  </a:extLst>
                </a:gridCol>
                <a:gridCol w="608233">
                  <a:extLst>
                    <a:ext uri="{9D8B030D-6E8A-4147-A177-3AD203B41FA5}">
                      <a16:colId xmlns:a16="http://schemas.microsoft.com/office/drawing/2014/main" val="12791869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Estimate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100" u="none" strike="noStrike">
                          <a:effectLst/>
                        </a:rPr>
                        <a:t>95% C.I.L.L.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95% C.I.U.L.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p-Value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21834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Week 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70377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Week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1.209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46516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Week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1.259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1667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PEITC/AIN93M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6288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Week 1:PEITC/Week0:AIN93M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7578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Week 4:PEITC/Week0:AIN93M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0.694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60493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2BAD4D7-BE80-4A17-B71A-C73A50D632AA}"/>
              </a:ext>
            </a:extLst>
          </p:cNvPr>
          <p:cNvSpPr txBox="1"/>
          <p:nvPr/>
        </p:nvSpPr>
        <p:spPr>
          <a:xfrm>
            <a:off x="2449781" y="138790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Wile Type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B295DF-FDA5-47B0-83D8-6637EC69B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07243"/>
              </p:ext>
            </p:extLst>
          </p:nvPr>
        </p:nvGraphicFramePr>
        <p:xfrm>
          <a:off x="6246812" y="1981200"/>
          <a:ext cx="5651500" cy="1297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999">
                  <a:extLst>
                    <a:ext uri="{9D8B030D-6E8A-4147-A177-3AD203B41FA5}">
                      <a16:colId xmlns:a16="http://schemas.microsoft.com/office/drawing/2014/main" val="3832223224"/>
                    </a:ext>
                  </a:extLst>
                </a:gridCol>
                <a:gridCol w="826817">
                  <a:extLst>
                    <a:ext uri="{9D8B030D-6E8A-4147-A177-3AD203B41FA5}">
                      <a16:colId xmlns:a16="http://schemas.microsoft.com/office/drawing/2014/main" val="1599063831"/>
                    </a:ext>
                  </a:extLst>
                </a:gridCol>
                <a:gridCol w="826817">
                  <a:extLst>
                    <a:ext uri="{9D8B030D-6E8A-4147-A177-3AD203B41FA5}">
                      <a16:colId xmlns:a16="http://schemas.microsoft.com/office/drawing/2014/main" val="3374446536"/>
                    </a:ext>
                  </a:extLst>
                </a:gridCol>
                <a:gridCol w="826817">
                  <a:extLst>
                    <a:ext uri="{9D8B030D-6E8A-4147-A177-3AD203B41FA5}">
                      <a16:colId xmlns:a16="http://schemas.microsoft.com/office/drawing/2014/main" val="910231683"/>
                    </a:ext>
                  </a:extLst>
                </a:gridCol>
                <a:gridCol w="826817">
                  <a:extLst>
                    <a:ext uri="{9D8B030D-6E8A-4147-A177-3AD203B41FA5}">
                      <a16:colId xmlns:a16="http://schemas.microsoft.com/office/drawing/2014/main" val="943385464"/>
                    </a:ext>
                  </a:extLst>
                </a:gridCol>
                <a:gridCol w="608233">
                  <a:extLst>
                    <a:ext uri="{9D8B030D-6E8A-4147-A177-3AD203B41FA5}">
                      <a16:colId xmlns:a16="http://schemas.microsoft.com/office/drawing/2014/main" val="12935479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Estimate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100" u="none" strike="noStrike">
                          <a:effectLst/>
                        </a:rPr>
                        <a:t>95% C.I.L.L.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95% C.I.U.L.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p-Value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488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Week 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1.467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2.995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6237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Week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1.891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2.324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&lt;0.001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01726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Week 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1.134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**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277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PEITC /AIN93M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30873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Week 1:DietPEITC/Week0:AIN93M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1686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D7D0FD-1352-43E2-93E7-495E4BDFED5C}"/>
              </a:ext>
            </a:extLst>
          </p:cNvPr>
          <p:cNvSpPr txBox="1"/>
          <p:nvPr/>
        </p:nvSpPr>
        <p:spPr>
          <a:xfrm>
            <a:off x="8475662" y="138790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Nrf2 KO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222CC-3AFD-439B-A245-17A0625C6F56}"/>
              </a:ext>
            </a:extLst>
          </p:cNvPr>
          <p:cNvSpPr txBox="1"/>
          <p:nvPr/>
        </p:nvSpPr>
        <p:spPr>
          <a:xfrm>
            <a:off x="4265612" y="327779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Bacteroidetes/Firmicutes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F6E5A-E890-4293-B25F-05416BF2AF87}"/>
              </a:ext>
            </a:extLst>
          </p:cNvPr>
          <p:cNvSpPr txBox="1"/>
          <p:nvPr/>
        </p:nvSpPr>
        <p:spPr>
          <a:xfrm>
            <a:off x="3379513" y="4530928"/>
            <a:ext cx="504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Means and SEM of Bacteroidetes/Firmicutes Ratios  </a:t>
            </a:r>
          </a:p>
        </p:txBody>
      </p:sp>
    </p:spTree>
    <p:extLst>
      <p:ext uri="{BB962C8B-B14F-4D97-AF65-F5344CB8AC3E}">
        <p14:creationId xmlns:p14="http://schemas.microsoft.com/office/powerpoint/2010/main" val="676668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C8E05-12A0-49C5-A312-0B1CEDF69779}"/>
              </a:ext>
            </a:extLst>
          </p:cNvPr>
          <p:cNvSpPr txBox="1"/>
          <p:nvPr/>
        </p:nvSpPr>
        <p:spPr>
          <a:xfrm>
            <a:off x="445434" y="343404"/>
            <a:ext cx="734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Figure4: PCA at Phylum level. Experiments 1 and 2 (left), and 3 (right).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42CE9F-B218-444E-BF1A-52D599183D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371600"/>
            <a:ext cx="5652238" cy="4710199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AB36AB0-0EB7-4372-9ACE-80E0D8E041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450" y="1555735"/>
            <a:ext cx="5431276" cy="45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FCD88-69C1-CE41-8B4C-CABE9089B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2" t="12266" r="3464" b="15075"/>
          <a:stretch/>
        </p:blipFill>
        <p:spPr>
          <a:xfrm>
            <a:off x="375626" y="434933"/>
            <a:ext cx="5183940" cy="3153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B2650-BFF1-5344-BA05-D06C6F6C3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83" t="12044" r="7678" b="10427"/>
          <a:stretch/>
        </p:blipFill>
        <p:spPr>
          <a:xfrm>
            <a:off x="5730874" y="493157"/>
            <a:ext cx="5030100" cy="3088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626" y="1524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5: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6291" y="37682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1539" y="30849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2318E9-70C8-314A-8522-D6D9C186A3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4" t="11093" r="11612" b="6979"/>
          <a:stretch/>
        </p:blipFill>
        <p:spPr>
          <a:xfrm>
            <a:off x="684212" y="3545288"/>
            <a:ext cx="4343400" cy="3239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AA84C-CF40-D540-809B-F728B60632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74" t="6812" r="5039" b="6701"/>
          <a:stretch/>
        </p:blipFill>
        <p:spPr>
          <a:xfrm>
            <a:off x="6197599" y="3458913"/>
            <a:ext cx="4709423" cy="3325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2412" y="33962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9097" y="337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73546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08389A1B08544AB226D9F310D89449" ma:contentTypeVersion="13" ma:contentTypeDescription="Create a new document." ma:contentTypeScope="" ma:versionID="900d4c767a57d01a3083604c49195bc9">
  <xsd:schema xmlns:xsd="http://www.w3.org/2001/XMLSchema" xmlns:xs="http://www.w3.org/2001/XMLSchema" xmlns:p="http://schemas.microsoft.com/office/2006/metadata/properties" xmlns:ns3="1afc89a2-435a-45ed-a54c-908d30ead933" xmlns:ns4="b3d7475e-7b4e-415a-8936-129c8721ef12" targetNamespace="http://schemas.microsoft.com/office/2006/metadata/properties" ma:root="true" ma:fieldsID="b27dcb7c8290ba4c266cdae6e2e3d425" ns3:_="" ns4:_="">
    <xsd:import namespace="1afc89a2-435a-45ed-a54c-908d30ead933"/>
    <xsd:import namespace="b3d7475e-7b4e-415a-8936-129c8721ef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c89a2-435a-45ed-a54c-908d30ead9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7475e-7b4e-415a-8936-129c8721ef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4F568A-09B5-4421-B6F9-F8AF4B08B1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795B96-5A0C-4800-A45B-976E9E2C61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fc89a2-435a-45ed-a54c-908d30ead933"/>
    <ds:schemaRef ds:uri="b3d7475e-7b4e-415a-8936-129c8721ef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FAE901-48B4-4DC0-8B89-14EE9B61F32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1afc89a2-435a-45ed-a54c-908d30ead933"/>
    <ds:schemaRef ds:uri="http://schemas.openxmlformats.org/package/2006/metadata/core-properties"/>
    <ds:schemaRef ds:uri="b3d7475e-7b4e-415a-8936-129c8721ef1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53398</TotalTime>
  <Words>801</Words>
  <Application>Microsoft Office PowerPoint</Application>
  <PresentationFormat>Custom</PresentationFormat>
  <Paragraphs>195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</vt:lpstr>
      <vt:lpstr>Calibri</vt:lpstr>
      <vt:lpstr>Times New Roman</vt:lpstr>
      <vt:lpstr>Office Theme</vt:lpstr>
      <vt:lpstr>Renyi’s comments, 03/27/21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ry147</dc:creator>
  <cp:lastModifiedBy>Sargsyan, Davit [JRDUS]</cp:lastModifiedBy>
  <cp:revision>202</cp:revision>
  <dcterms:created xsi:type="dcterms:W3CDTF">2019-12-12T22:11:55Z</dcterms:created>
  <dcterms:modified xsi:type="dcterms:W3CDTF">2021-08-15T14:39:43Z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0x010100E708389A1B08544AB226D9F310D89449</vt:lpwstr>
  </property>
</Properties>
</file>